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88163" cy="100203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20" y="126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5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16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2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3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50" tIns="102050" rIns="102050" bIns="102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2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sz="18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4" name="Google Shape;28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6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en-US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en-US"/>
              <a:t>Семинар 6.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Циклы в MYSQL: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Циклы реализуются в процедурах и функциях.</a:t>
            </a:r>
            <a:endParaRPr/>
          </a:p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  <a:endParaRPr/>
          </a:p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WHILE, FOR, LOOP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Транзакции</a:t>
            </a:r>
            <a:endParaRPr/>
          </a:p>
        </p:txBody>
      </p:sp>
      <p:sp>
        <p:nvSpPr>
          <p:cNvPr id="368" name="Google Shape;368;p57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57"/>
          <p:cNvSpPr/>
          <p:nvPr/>
        </p:nvSpPr>
        <p:spPr>
          <a:xfrm>
            <a:off x="1092105" y="1298650"/>
            <a:ext cx="83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users (firstname, lastname, email)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'Дмитрий'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'Дмитриев'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'dima@mail.ru'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@last_user_id = </a:t>
            </a:r>
            <a:r>
              <a:rPr lang="en-US" sz="18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last_insert_id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 (user_id, hometown, birthday, photo_id)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(@last_user_id, 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'Moscow'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'1999-10-10'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 -- применить изменения</a:t>
            </a:r>
            <a:endParaRPr sz="1800" b="1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ROLLBACK; -- отменить изменения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US" sz="25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MySQL </a:t>
            </a:r>
            <a:endParaRPr sz="2500"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1031132" y="1212033"/>
            <a:ext cx="7373566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Создание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процедуры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PROCEDURE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EXISTS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procedure_name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</a:t>
            </a:r>
            <a:r>
              <a:rPr lang="en-US" sz="1600" b="1" dirty="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$$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PROCEDURE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procedure_name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parameter_list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600" b="1" dirty="0">
                <a:latin typeface="Consolas"/>
                <a:ea typeface="Consolas"/>
                <a:cs typeface="Consolas"/>
                <a:sym typeface="Consolas"/>
              </a:rPr>
              <a:t> $$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Вызов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процедуры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procedure_name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argument_list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-US" sz="1800" b="1" dirty="0" err="1"/>
              <a:t>Задача</a:t>
            </a:r>
            <a:r>
              <a:rPr lang="en-US" sz="1800" b="1" dirty="0"/>
              <a:t> 1.  </a:t>
            </a:r>
            <a:r>
              <a:rPr lang="en-US" sz="1800" b="1" dirty="0" err="1"/>
              <a:t>Создайте</a:t>
            </a:r>
            <a:r>
              <a:rPr lang="en-US" sz="1800" b="1" dirty="0"/>
              <a:t> </a:t>
            </a:r>
            <a:r>
              <a:rPr lang="en-US" sz="1800" b="1" dirty="0" err="1"/>
              <a:t>процедуру</a:t>
            </a:r>
            <a:r>
              <a:rPr lang="en-US" sz="1800" b="1" dirty="0"/>
              <a:t>, </a:t>
            </a:r>
            <a:r>
              <a:rPr lang="en-US" sz="1800" b="1" dirty="0" err="1"/>
              <a:t>которая</a:t>
            </a:r>
            <a:r>
              <a:rPr lang="en-US" sz="1800" b="1" dirty="0"/>
              <a:t> </a:t>
            </a:r>
            <a:r>
              <a:rPr lang="en-US" sz="1800" b="1" dirty="0" err="1"/>
              <a:t>выберет</a:t>
            </a:r>
            <a:r>
              <a:rPr lang="en-US" sz="1800" b="1" dirty="0"/>
              <a:t> </a:t>
            </a:r>
            <a:r>
              <a:rPr lang="en-US" sz="1800" b="1" dirty="0" err="1"/>
              <a:t>для</a:t>
            </a:r>
            <a:r>
              <a:rPr lang="en-US" sz="1800" b="1" dirty="0"/>
              <a:t> </a:t>
            </a:r>
            <a:r>
              <a:rPr lang="en-US" sz="1800" b="1" dirty="0" err="1"/>
              <a:t>одного</a:t>
            </a:r>
            <a:r>
              <a:rPr lang="en-US" sz="1800" b="1" dirty="0"/>
              <a:t> </a:t>
            </a:r>
            <a:r>
              <a:rPr lang="en-US" sz="1800" b="1" dirty="0" err="1"/>
              <a:t>пользователя</a:t>
            </a:r>
            <a:r>
              <a:rPr lang="en-US" sz="1800" b="1" dirty="0"/>
              <a:t> 5 </a:t>
            </a:r>
            <a:r>
              <a:rPr lang="en-US" sz="1800" b="1" dirty="0" err="1"/>
              <a:t>пользователей</a:t>
            </a:r>
            <a:r>
              <a:rPr lang="en-US" sz="1800" b="1" dirty="0"/>
              <a:t> в </a:t>
            </a:r>
            <a:r>
              <a:rPr lang="en-US" sz="1800" b="1" dirty="0" err="1"/>
              <a:t>случайной</a:t>
            </a:r>
            <a:r>
              <a:rPr lang="en-US" sz="1800" b="1" dirty="0"/>
              <a:t> </a:t>
            </a:r>
            <a:r>
              <a:rPr lang="en-US" sz="1800" b="1" dirty="0" err="1"/>
              <a:t>комбинации</a:t>
            </a:r>
            <a:r>
              <a:rPr lang="en-US" sz="1800" b="1" dirty="0"/>
              <a:t>, </a:t>
            </a:r>
            <a:r>
              <a:rPr lang="en-US" sz="1800" b="1" dirty="0" err="1"/>
              <a:t>которые</a:t>
            </a:r>
            <a:r>
              <a:rPr lang="en-US" sz="1800" b="1" dirty="0"/>
              <a:t> </a:t>
            </a:r>
            <a:r>
              <a:rPr lang="en-US" sz="1800" b="1" dirty="0" err="1"/>
              <a:t>удовлетворяют</a:t>
            </a:r>
            <a:r>
              <a:rPr lang="en-US" sz="1800" b="1" dirty="0"/>
              <a:t> </a:t>
            </a:r>
            <a:r>
              <a:rPr lang="en-US" sz="1800" b="1" dirty="0" err="1"/>
              <a:t>хотя</a:t>
            </a:r>
            <a:r>
              <a:rPr lang="en-US" sz="1800" b="1" dirty="0"/>
              <a:t> </a:t>
            </a:r>
            <a:r>
              <a:rPr lang="en-US" sz="1800" b="1" dirty="0" err="1"/>
              <a:t>бы</a:t>
            </a:r>
            <a:r>
              <a:rPr lang="en-US" sz="1800" b="1" dirty="0"/>
              <a:t> </a:t>
            </a:r>
            <a:r>
              <a:rPr lang="en-US" sz="1800" b="1" dirty="0" err="1"/>
              <a:t>одному</a:t>
            </a:r>
            <a:r>
              <a:rPr lang="en-US" sz="1800" b="1" dirty="0"/>
              <a:t> </a:t>
            </a:r>
            <a:r>
              <a:rPr lang="en-US" sz="1800" b="1" dirty="0" err="1"/>
              <a:t>критерию</a:t>
            </a:r>
            <a:r>
              <a:rPr lang="en-US" sz="1800" b="1" dirty="0"/>
              <a:t>: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1) </a:t>
            </a:r>
            <a:r>
              <a:rPr lang="en-US" sz="1800" b="1" dirty="0" err="1"/>
              <a:t>из</a:t>
            </a:r>
            <a:r>
              <a:rPr lang="en-US" sz="1800" b="1" dirty="0"/>
              <a:t> </a:t>
            </a:r>
            <a:r>
              <a:rPr lang="en-US" sz="1800" b="1" dirty="0" err="1"/>
              <a:t>одного</a:t>
            </a:r>
            <a:r>
              <a:rPr lang="en-US" sz="1800" b="1" dirty="0"/>
              <a:t> </a:t>
            </a:r>
            <a:r>
              <a:rPr lang="en-US" sz="1800" b="1" dirty="0" err="1"/>
              <a:t>города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b="1" dirty="0"/>
              <a:t>2) </a:t>
            </a:r>
            <a:r>
              <a:rPr lang="en-US" sz="1800" b="1" dirty="0" err="1"/>
              <a:t>состоят</a:t>
            </a:r>
            <a:r>
              <a:rPr lang="en-US" sz="1800" b="1" dirty="0"/>
              <a:t> в </a:t>
            </a:r>
            <a:r>
              <a:rPr lang="en-US" sz="1800" b="1" dirty="0" err="1"/>
              <a:t>одной</a:t>
            </a:r>
            <a:r>
              <a:rPr lang="en-US" sz="1800" b="1" dirty="0"/>
              <a:t> </a:t>
            </a:r>
            <a:r>
              <a:rPr lang="en-US" sz="1800" b="1" dirty="0" err="1"/>
              <a:t>группе</a:t>
            </a:r>
            <a:br>
              <a:rPr lang="en-US" sz="1800" b="1" dirty="0"/>
            </a:br>
            <a:r>
              <a:rPr lang="en-US" sz="1800" b="1" dirty="0"/>
              <a:t>3) </a:t>
            </a:r>
            <a:r>
              <a:rPr lang="en-US" sz="1800" b="1" dirty="0" err="1"/>
              <a:t>друзья</a:t>
            </a:r>
            <a:r>
              <a:rPr lang="en-US" sz="1800" b="1" dirty="0"/>
              <a:t> </a:t>
            </a:r>
            <a:r>
              <a:rPr lang="en-US" sz="1800" b="1" dirty="0" err="1"/>
              <a:t>друзей</a:t>
            </a:r>
            <a:br>
              <a:rPr lang="en-US" sz="1800" b="1" dirty="0"/>
            </a:br>
            <a:endParaRPr sz="1800" b="1" dirty="0"/>
          </a:p>
        </p:txBody>
      </p:sp>
      <p:pic>
        <p:nvPicPr>
          <p:cNvPr id="381" name="Google Shape;38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9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20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-US" sz="1600" b="1" u="sng"/>
              <a:t>Решение 1</a:t>
            </a:r>
            <a:r>
              <a:rPr lang="en-US" sz="1600" b="1"/>
              <a:t>. Создайте процедуру, которая выберет для одного пользователя 5 пользователей в случайной комбинации, которые удовлетворяют хотя бы одному критерию: 1) из одного города; 2) состоят в одной группе; 3) друзья друзей.</a:t>
            </a:r>
            <a:endParaRPr sz="1600" b="1"/>
          </a:p>
        </p:txBody>
      </p:sp>
      <p:sp>
        <p:nvSpPr>
          <p:cNvPr id="388" name="Google Shape;388;p60"/>
          <p:cNvSpPr/>
          <p:nvPr/>
        </p:nvSpPr>
        <p:spPr>
          <a:xfrm>
            <a:off x="521987" y="1322962"/>
            <a:ext cx="839497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PROCEDURE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EXISTS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sp_friendship_offers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//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PROCEDURE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sp_friendship_offers(for_user_id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BIGINT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друзья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friends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initiator_user_id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friend_requests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status = </a:t>
            </a:r>
            <a:r>
              <a:rPr lang="en-US" sz="14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'approved'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target_user_id = for_user_id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target_user_id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friend_requests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status = </a:t>
            </a:r>
            <a:r>
              <a:rPr lang="en-US" sz="14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'approved'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initiator_user_id = for_user_id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/>
          <p:nvPr/>
        </p:nvSpPr>
        <p:spPr>
          <a:xfrm>
            <a:off x="466654" y="194297"/>
            <a:ext cx="8677346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общий город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p2.user_id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 p1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 p2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p1.hometown = p2.hometown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p1.user_id = for_user_id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p2.user_id &lt;&gt; for_user_id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состоят в одной группе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uc2.user_id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users_communities uc1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users_communities uc2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uc1.community_id = uc2.community_id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uc1.user_id = for_user_id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uc2.user_id &lt;&gt; for_user_id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друзья друзей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UNION 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fr.initiator_user_id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friends 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friend_requests fr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fr.target_user_id = f.id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fr.initiator_user_id != for_user_id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fr.status = </a:t>
            </a:r>
            <a:r>
              <a:rPr lang="en-US" sz="14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'approved'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UNION 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fr.target_user_id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friends 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friend_requests fr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fr.initiator_user_id = f.id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fr.target_user_id != for_user_id 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status = </a:t>
            </a:r>
            <a:r>
              <a:rPr lang="en-US" sz="1400" b="1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'approved'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rand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Перерыв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>
            <a:spLocks noGrp="1"/>
          </p:cNvSpPr>
          <p:nvPr>
            <p:ph type="title"/>
          </p:nvPr>
        </p:nvSpPr>
        <p:spPr>
          <a:xfrm>
            <a:off x="559452" y="307261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-US" sz="25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функции в MySQL </a:t>
            </a:r>
            <a:endParaRPr sz="2500"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63"/>
          <p:cNvSpPr/>
          <p:nvPr/>
        </p:nvSpPr>
        <p:spPr>
          <a:xfrm>
            <a:off x="904674" y="865406"/>
            <a:ext cx="8103140" cy="427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Создание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функции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 b="0" i="0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EXISTS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function_name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//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function_name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parameter_list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b="1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RETURNS 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statements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RETURN … 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1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8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Вызов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функции</a:t>
            </a:r>
            <a:r>
              <a:rPr lang="en-US" sz="1600" b="0" i="0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 b="0" i="0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function_name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argument_list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-US" sz="1800" b="1" dirty="0" err="1"/>
              <a:t>Задача</a:t>
            </a:r>
            <a:r>
              <a:rPr lang="en-US" sz="1800" b="1" dirty="0"/>
              <a:t> 2.  </a:t>
            </a:r>
            <a:r>
              <a:rPr lang="en-US" sz="1800" b="1" dirty="0" err="1"/>
              <a:t>Создание</a:t>
            </a:r>
            <a:r>
              <a:rPr lang="en-US" sz="1800" b="1" dirty="0"/>
              <a:t> </a:t>
            </a:r>
            <a:r>
              <a:rPr lang="en-US" sz="1800" b="1" dirty="0" err="1"/>
              <a:t>функции</a:t>
            </a:r>
            <a:r>
              <a:rPr lang="en-US" sz="1800" b="1" dirty="0"/>
              <a:t>, </a:t>
            </a:r>
            <a:r>
              <a:rPr lang="en-US" sz="1800" b="1" dirty="0" err="1"/>
              <a:t>вычисляющей</a:t>
            </a:r>
            <a:r>
              <a:rPr lang="en-US" sz="1800" b="1" dirty="0"/>
              <a:t> </a:t>
            </a:r>
            <a:r>
              <a:rPr lang="en-US" sz="1800" b="1" dirty="0" err="1"/>
              <a:t>коэффициент</a:t>
            </a:r>
            <a:r>
              <a:rPr lang="en-US" sz="1800" b="1" dirty="0"/>
              <a:t> </a:t>
            </a:r>
            <a:r>
              <a:rPr lang="en-US" sz="1800" b="1" dirty="0" err="1"/>
              <a:t>популярности</a:t>
            </a:r>
            <a:r>
              <a:rPr lang="en-US" sz="1800" b="1" dirty="0"/>
              <a:t> </a:t>
            </a:r>
            <a:r>
              <a:rPr lang="en-US" sz="1800" b="1" dirty="0" err="1"/>
              <a:t>пользователя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i="1" dirty="0"/>
              <a:t>(</a:t>
            </a:r>
            <a:r>
              <a:rPr lang="en-US" sz="1800" i="1" dirty="0" err="1"/>
              <a:t>по</a:t>
            </a:r>
            <a:r>
              <a:rPr lang="en-US" sz="1800" i="1" dirty="0"/>
              <a:t> </a:t>
            </a:r>
            <a:r>
              <a:rPr lang="en-US" sz="1800" i="1" dirty="0" err="1"/>
              <a:t>заявкам</a:t>
            </a:r>
            <a:r>
              <a:rPr lang="en-US" sz="1800" i="1" dirty="0"/>
              <a:t> </a:t>
            </a:r>
            <a:r>
              <a:rPr lang="en-US" sz="1800" i="1" dirty="0" err="1"/>
              <a:t>на</a:t>
            </a:r>
            <a:r>
              <a:rPr lang="en-US" sz="1800" i="1" dirty="0"/>
              <a:t> </a:t>
            </a:r>
            <a:r>
              <a:rPr lang="en-US" sz="1800" i="1" dirty="0" err="1"/>
              <a:t>дружбу</a:t>
            </a:r>
            <a:r>
              <a:rPr lang="en-US" sz="1800" i="1" dirty="0"/>
              <a:t> – </a:t>
            </a:r>
            <a:r>
              <a:rPr lang="en-US" sz="1800" i="1" dirty="0" err="1"/>
              <a:t>таблица</a:t>
            </a:r>
            <a:r>
              <a:rPr lang="en-US" sz="1800" i="1" dirty="0"/>
              <a:t> </a:t>
            </a:r>
            <a:r>
              <a:rPr lang="en-US" sz="1800" i="1" dirty="0" err="1"/>
              <a:t>friend_requests</a:t>
            </a:r>
            <a:r>
              <a:rPr lang="en-US" sz="1800" i="1" dirty="0"/>
              <a:t>)</a:t>
            </a:r>
            <a:br>
              <a:rPr lang="en-US" sz="1800" i="1" dirty="0"/>
            </a:br>
            <a:r>
              <a:rPr lang="en-US" sz="1800" i="1" dirty="0"/>
              <a:t>(</a:t>
            </a:r>
            <a:r>
              <a:rPr lang="ru-RU" sz="1800" i="1" dirty="0"/>
              <a:t>коэффициент высчитывается по правилу </a:t>
            </a:r>
            <a:r>
              <a:rPr lang="ru-RU" sz="1800" i="1" dirty="0" err="1"/>
              <a:t>количество_входных_заявок</a:t>
            </a:r>
            <a:r>
              <a:rPr lang="ru-RU" sz="1800" i="1" dirty="0"/>
              <a:t> / </a:t>
            </a:r>
            <a:r>
              <a:rPr lang="ru-RU" sz="1800" i="1" dirty="0" err="1"/>
              <a:t>количество_исходных_заявок</a:t>
            </a:r>
            <a:r>
              <a:rPr lang="ru-RU" sz="1800" i="1" dirty="0"/>
              <a:t> )</a:t>
            </a:r>
            <a:br>
              <a:rPr lang="en-US" sz="1800" i="1" dirty="0"/>
            </a:br>
            <a:br>
              <a:rPr lang="en-US" sz="1800" b="1" dirty="0"/>
            </a:br>
            <a:br>
              <a:rPr lang="en-US" sz="1800" b="1" dirty="0"/>
            </a:br>
            <a:endParaRPr sz="1800" b="1" dirty="0"/>
          </a:p>
        </p:txBody>
      </p:sp>
      <p:pic>
        <p:nvPicPr>
          <p:cNvPr id="410" name="Google Shape;41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-US" sz="1600" b="1" u="sng"/>
              <a:t>Решение 2</a:t>
            </a:r>
            <a:r>
              <a:rPr lang="en-US" sz="1600" b="1"/>
              <a:t>. Создание функции, вычисляющей коэффициент популярности пользователя </a:t>
            </a:r>
            <a:r>
              <a:rPr lang="en-US" sz="1600" i="1"/>
              <a:t>(по заявкам на дружбу – таблица friend_requests)</a:t>
            </a:r>
            <a:endParaRPr sz="1600" i="1"/>
          </a:p>
        </p:txBody>
      </p:sp>
      <p:sp>
        <p:nvSpPr>
          <p:cNvPr id="417" name="Google Shape;417;p65"/>
          <p:cNvSpPr/>
          <p:nvPr/>
        </p:nvSpPr>
        <p:spPr>
          <a:xfrm>
            <a:off x="538094" y="1062072"/>
            <a:ext cx="8907463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EXISTS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friendship_direction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//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friendship_direction(check_user_id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BIGINT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RETURNS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READS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SQL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BEGIN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DECLARE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requests_to_user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заявок к пользователю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DECLARE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requests_from_user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-- заявок от пользователя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SET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requests_to_user = (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(*)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friend_requests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target_user_id = check_user_id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SELECT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(*)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requests_from_user</a:t>
            </a:r>
            <a:endParaRPr sz="14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FROM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friend_requests </a:t>
            </a: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initiator_user_id = check_user_id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RETURN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requests_to_user / requests_from_user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DELIMITER 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Циклы</a:t>
            </a:r>
            <a:endParaRPr/>
          </a:p>
        </p:txBody>
      </p:sp>
      <p:sp>
        <p:nvSpPr>
          <p:cNvPr id="423" name="Google Shape;423;p66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4" name="Google Shape;424;p66"/>
          <p:cNvSpPr txBox="1"/>
          <p:nvPr/>
        </p:nvSpPr>
        <p:spPr>
          <a:xfrm>
            <a:off x="2716495" y="1226837"/>
            <a:ext cx="4224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WHILE условие DO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запрос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END 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>
            <a:spLocks noGrp="1"/>
          </p:cNvSpPr>
          <p:nvPr>
            <p:ph type="title"/>
          </p:nvPr>
        </p:nvSpPr>
        <p:spPr>
          <a:xfrm>
            <a:off x="502449" y="205032"/>
            <a:ext cx="8427541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en-US" sz="1600" b="1"/>
              <a:t>Задача 3.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</a:t>
            </a:r>
            <a:r>
              <a:rPr lang="en-US" sz="1600" i="1"/>
              <a:t>(реализация с помощью цикла)</a:t>
            </a:r>
            <a:endParaRPr sz="1600" b="1"/>
          </a:p>
        </p:txBody>
      </p:sp>
      <p:sp>
        <p:nvSpPr>
          <p:cNvPr id="430" name="Google Shape;430;p67"/>
          <p:cNvSpPr/>
          <p:nvPr/>
        </p:nvSpPr>
        <p:spPr>
          <a:xfrm>
            <a:off x="395444" y="1504979"/>
            <a:ext cx="9020930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Тело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процедуры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DECLARE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count_find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profiles)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DO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BEGIN</a:t>
            </a:r>
            <a:endParaRPr sz="1400" b="1" i="0" u="none" strike="noStrike" cap="none" dirty="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SET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count_find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(*)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birthday &gt;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start_date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IF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count_find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profiles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birthday=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user_id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END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1" i="0" u="none" strike="noStrike" cap="none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id_max_users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END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1" i="0" u="none" strike="noStrike" cap="none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69"/>
          <p:cNvSpPr txBox="1"/>
          <p:nvPr/>
        </p:nvSpPr>
        <p:spPr>
          <a:xfrm>
            <a:off x="479650" y="1240350"/>
            <a:ext cx="77499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таблицу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users_old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аналогичную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users.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процедуру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 с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помощью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которой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можно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переместить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любого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одного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пользователя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таблицы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users в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таблицу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users_old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использование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транзакции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 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выбором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commit 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rollback – 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обязательно</a:t>
            </a:r>
            <a:r>
              <a:rPr lang="en-US" sz="1400" b="0" i="1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).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функцию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hello(),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которая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будет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возвращать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приветствие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в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зависимости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от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текущего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времени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суток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С 6:00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12:00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должна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возвращать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фразу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"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Доброе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утро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", с 12:00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18:00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должна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возвращать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фразу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"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Добрый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день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", с 18:00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00:00 — "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Добрый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вечер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", с 00:00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6:00 — "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Доброй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ночи</a:t>
            </a:r>
            <a:r>
              <a:rPr lang="en-US" sz="14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".</a:t>
            </a:r>
            <a:endParaRPr lang="ru-RU" sz="1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Доп. Задача: Создайте процедуру, которая выведет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его коэффициент популярности для всех пользователей из таблицы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users</a:t>
            </a:r>
            <a:endParaRPr sz="1400" b="0" i="0" u="none" strike="noStrike" cap="none" dirty="0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70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7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70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en-US"/>
              <a:t>План на сегодня:</a:t>
            </a:r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Викторина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Транзакции 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Хранимые процедуры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Перерыв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IBM Plex Sans"/>
              <a:buChar char="➔"/>
            </a:pPr>
            <a:r>
              <a:rPr lang="en-US" sz="1800"/>
              <a:t>Функции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US" sz="1800">
                <a:solidFill>
                  <a:schemeClr val="dk1"/>
                </a:solidFill>
              </a:rPr>
              <a:t>Циклы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en-US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275678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Викторина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верные утверждения:</a:t>
            </a:r>
            <a:endParaRPr sz="2300"/>
          </a:p>
        </p:txBody>
      </p:sp>
      <p:sp>
        <p:nvSpPr>
          <p:cNvPr id="332" name="Google Shape;332;p51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вызываются с помощью SELECT, а процедуры CALL</a:t>
            </a:r>
            <a:endParaRPr/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используется исключительно для выполнения вычисление и возвращения результата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процедурах можно указать тип переменной IN, OUT</a:t>
            </a:r>
            <a:endParaRPr/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  <a:endParaRPr/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процедуры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верные утверждения:</a:t>
            </a:r>
            <a:endParaRPr sz="2300"/>
          </a:p>
        </p:txBody>
      </p:sp>
      <p:sp>
        <p:nvSpPr>
          <p:cNvPr id="338" name="Google Shape;338;p52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 вызываются с помощью SELECT, а процедуры CALL</a:t>
            </a:r>
            <a:endParaRPr sz="1550" b="0" i="0" u="none" strike="noStrike" cap="none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используется исключительно для выполнения вычисление и возвращения результата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процедурах можно указать тип переменной IN, OUT</a:t>
            </a:r>
            <a:endParaRPr/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  <a:endParaRPr/>
          </a:p>
          <a:p>
            <a:pPr marL="457200" marR="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процедуры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4" name="Google Shape;344;p53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PROCEDURE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sz="1550" b="0" i="0" u="none" strike="noStrike" cap="none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 PROCEDURE 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50" name="Google Shape;350;p54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PROCEDURE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endParaRPr sz="1550" b="0" i="0" u="none" strike="noStrike" cap="none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sz="1550" b="0" i="0" u="none" strike="noStrike" cap="none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 PROCEDURE 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</a:rPr>
              <a:t>Циклы в MYSQL: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Циклы реализуются в процедурах и функциях.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  <a:endParaRPr/>
          </a:p>
          <a:p>
            <a:pPr marL="457200" marR="0" lvl="1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WHILE, FOR, LOOP</a:t>
            </a:r>
            <a:endParaRPr sz="155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Office PowerPoint</Application>
  <PresentationFormat>On-screen Show (16:9)</PresentationFormat>
  <Paragraphs>178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Consolas</vt:lpstr>
      <vt:lpstr>Roboto</vt:lpstr>
      <vt:lpstr>Calibri</vt:lpstr>
      <vt:lpstr>IBM Plex Sans</vt:lpstr>
      <vt:lpstr>Arial</vt:lpstr>
      <vt:lpstr>IBM Plex Sans SemiBold</vt:lpstr>
      <vt:lpstr>Макет шаблона GB</vt:lpstr>
      <vt:lpstr>Макет шаблона GB</vt:lpstr>
      <vt:lpstr>Базы данных и SQL</vt:lpstr>
      <vt:lpstr>PowerPoint Presentation</vt:lpstr>
      <vt:lpstr>План на сегодня:</vt:lpstr>
      <vt:lpstr>Викторина</vt:lpstr>
      <vt:lpstr>Выберите верные утверждения:</vt:lpstr>
      <vt:lpstr>Выберите верные утверждения:</vt:lpstr>
      <vt:lpstr>Команда …  создает хранимую процедуру;</vt:lpstr>
      <vt:lpstr>Команда …  создает хранимую процедуру;</vt:lpstr>
      <vt:lpstr>Циклы в MYSQL:</vt:lpstr>
      <vt:lpstr>Циклы в MYSQL:</vt:lpstr>
      <vt:lpstr>Транзакции</vt:lpstr>
      <vt:lpstr>Создание и вызов процедуры в MySQL </vt:lpstr>
      <vt:lpstr>Задача 1.  Создайте процедуру, которая выберет для одного пользователя 5 пользователей в случайной комбинации, которые удовлетворяют хотя бы одному критерию:  1) из одного города  2) состоят в одной группе 3) друзья друзей </vt:lpstr>
      <vt:lpstr>Решение 1. Создайте процедуру, которая выберет для одного пользователя 5 пользователей в случайной комбинации, которые удовлетворяют хотя бы одному критерию: 1) из одного города; 2) состоят в одной группе; 3) друзья друзей.</vt:lpstr>
      <vt:lpstr>PowerPoint Presentation</vt:lpstr>
      <vt:lpstr>Ваши вопросы?  Перерыв</vt:lpstr>
      <vt:lpstr>Создание и вызов функции в MySQL </vt:lpstr>
      <vt:lpstr>Задача 2.  Создание функции, вычисляющей коэффициент популярности пользователя  (по заявкам на дружбу – таблица friend_requests) (коэффициент высчитывается по правилу количество_входных_заявок / количество_исходных_заявок )   </vt:lpstr>
      <vt:lpstr>Решение 2. Создание функции, вычисляющей коэффициент популярности пользователя (по заявкам на дружбу – таблица friend_requests)</vt:lpstr>
      <vt:lpstr>Циклы</vt:lpstr>
      <vt:lpstr>Задача 3.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(реализация с помощью цикла)</vt:lpstr>
      <vt:lpstr>Ваши вопросы?</vt:lpstr>
      <vt:lpstr>PowerPoint Presentation</vt:lpstr>
      <vt:lpstr>Рефлексия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cp:lastModifiedBy>user</cp:lastModifiedBy>
  <cp:revision>1</cp:revision>
  <dcterms:modified xsi:type="dcterms:W3CDTF">2023-04-29T12:43:19Z</dcterms:modified>
</cp:coreProperties>
</file>